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notesMasterIdLst>
    <p:notesMasterId r:id="rId14"/>
  </p:notesMasterIdLst>
  <p:sldIdLst>
    <p:sldId id="283" r:id="rId2"/>
    <p:sldId id="284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CC7"/>
    <a:srgbClr val="050446"/>
    <a:srgbClr val="F5F5F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068" autoAdjust="0"/>
    <p:restoredTop sz="94694"/>
  </p:normalViewPr>
  <p:slideViewPr>
    <p:cSldViewPr snapToGrid="0" snapToObjects="1">
      <p:cViewPr>
        <p:scale>
          <a:sx n="75" d="100"/>
          <a:sy n="75" d="100"/>
        </p:scale>
        <p:origin x="-906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055C2-14F0-7A49-BE80-CF88FC85F3CE}" type="datetimeFigureOut">
              <a:rPr lang="ru-RU" smtClean="0"/>
              <a:pPr/>
              <a:t>07.02.2025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D1C92F-A463-3649-A60C-D869E8D32B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6680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1C92F-A463-3649-A60C-D869E8D32B4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rgbClr val="002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CAF6807-BF97-2241-9D80-3EAC4FC84C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410262"/>
            <a:ext cx="12192000" cy="109013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F3CED9E-07DF-124F-B551-F0B6BBA2E6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819" y="3063920"/>
            <a:ext cx="12192000" cy="12192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13F857-0B11-0B4C-AD30-6B2E5A896A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solidFill>
                  <a:srgbClr val="F5F5F5"/>
                </a:solidFill>
                <a:latin typeface="Onest Regular" pitchFamily="2" charset="0"/>
              </a:defRPr>
            </a:lvl1pPr>
          </a:lstStyle>
          <a:p>
            <a:r>
              <a:rPr lang="ru-RU" dirty="0"/>
              <a:t>Название проекта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03635A5-CB2F-EC45-86B1-1408A25556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F5F5F5"/>
                </a:solidFill>
                <a:latin typeface="Onest Regular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Номинация и регион</a:t>
            </a:r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xmlns="" id="{185E3245-46D2-BC4F-8542-114AB2506838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0"/>
            <a:ext cx="35227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rgbClr val="F5F5F5"/>
                </a:solidFill>
                <a:latin typeface="Onest Light" pitchFamily="2" charset="0"/>
              </a:rPr>
              <a:t>Конкурс проектов массового футбола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xmlns="" id="{3F57A74F-EE6C-3A4B-B2F8-9F3956D08ED7}"/>
              </a:ext>
            </a:extLst>
          </p:cNvPr>
          <p:cNvSpPr txBox="1">
            <a:spLocks/>
          </p:cNvSpPr>
          <p:nvPr userDrawn="1"/>
        </p:nvSpPr>
        <p:spPr>
          <a:xfrm>
            <a:off x="7948246" y="6368073"/>
            <a:ext cx="341727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latin typeface="Onest Medium" pitchFamily="2" charset="0"/>
              </a:rPr>
              <a:t>Россия</a:t>
            </a:r>
            <a:r>
              <a:rPr lang="ru-RU" sz="1400" dirty="0">
                <a:latin typeface="Onest Light" pitchFamily="2" charset="0"/>
              </a:rPr>
              <a:t> — футбольная страна!</a:t>
            </a:r>
          </a:p>
        </p:txBody>
      </p:sp>
    </p:spTree>
    <p:extLst>
      <p:ext uri="{BB962C8B-B14F-4D97-AF65-F5344CB8AC3E}">
        <p14:creationId xmlns:p14="http://schemas.microsoft.com/office/powerpoint/2010/main" xmlns="" val="1621314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Рисунок с подписью">
    <p:bg>
      <p:bgPr>
        <a:solidFill>
          <a:srgbClr val="002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2788CB-47D8-EF48-BDC8-24DAF856CC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462223"/>
            <a:ext cx="10515600" cy="584775"/>
          </a:xfrm>
          <a:solidFill>
            <a:srgbClr val="F5F5F5"/>
          </a:solidFill>
        </p:spPr>
        <p:txBody>
          <a:bodyPr anchor="b"/>
          <a:lstStyle>
            <a:lvl1pPr>
              <a:defRPr sz="3200" b="0" i="0">
                <a:solidFill>
                  <a:srgbClr val="002CC7"/>
                </a:solidFill>
                <a:latin typeface="Onest Medium" pitchFamily="2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8242B3B5-C974-2546-A94E-9B2C7FAD71DB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0"/>
            <a:ext cx="35227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rgbClr val="F5F5F5"/>
                </a:solidFill>
                <a:latin typeface="Onest Light" pitchFamily="2" charset="0"/>
              </a:rPr>
              <a:t>Конкурс проектов массового футбола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830E33D3-6ADE-6C45-A909-A4540ACB1136}"/>
              </a:ext>
            </a:extLst>
          </p:cNvPr>
          <p:cNvSpPr txBox="1">
            <a:spLocks/>
          </p:cNvSpPr>
          <p:nvPr userDrawn="1"/>
        </p:nvSpPr>
        <p:spPr>
          <a:xfrm>
            <a:off x="7948246" y="6368073"/>
            <a:ext cx="341727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latin typeface="Onest Medium" pitchFamily="2" charset="0"/>
              </a:rPr>
              <a:t>Россия</a:t>
            </a:r>
            <a:r>
              <a:rPr lang="ru-RU" sz="1400" dirty="0">
                <a:latin typeface="Onest Light" pitchFamily="2" charset="0"/>
              </a:rPr>
              <a:t> — футбольная страна!</a:t>
            </a: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xmlns="" id="{7A392345-4C74-A44F-B063-8C70FF48D17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177924"/>
            <a:ext cx="10515600" cy="4959639"/>
          </a:xfrm>
          <a:solidFill>
            <a:srgbClr val="F5F5F5"/>
          </a:solidFill>
        </p:spPr>
        <p:txBody>
          <a:bodyPr/>
          <a:lstStyle>
            <a:lvl1pPr marL="0" indent="0">
              <a:buNone/>
              <a:defRPr sz="1600" b="0" i="0">
                <a:solidFill>
                  <a:srgbClr val="050446"/>
                </a:solidFill>
                <a:latin typeface="Onest Regular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Информация о проекте</a:t>
            </a:r>
          </a:p>
        </p:txBody>
      </p:sp>
    </p:spTree>
    <p:extLst>
      <p:ext uri="{BB962C8B-B14F-4D97-AF65-F5344CB8AC3E}">
        <p14:creationId xmlns:p14="http://schemas.microsoft.com/office/powerpoint/2010/main" xmlns="" val="4000234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Рисунок с подписью">
    <p:bg>
      <p:bgPr>
        <a:solidFill>
          <a:srgbClr val="002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2788CB-47D8-EF48-BDC8-24DAF856CC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462223"/>
            <a:ext cx="10515600" cy="584775"/>
          </a:xfrm>
          <a:solidFill>
            <a:srgbClr val="F5F5F5"/>
          </a:solidFill>
        </p:spPr>
        <p:txBody>
          <a:bodyPr anchor="b"/>
          <a:lstStyle>
            <a:lvl1pPr>
              <a:defRPr sz="3200" b="0" i="0">
                <a:solidFill>
                  <a:srgbClr val="002CC7"/>
                </a:solidFill>
                <a:latin typeface="Onest Medium" pitchFamily="2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8242B3B5-C974-2546-A94E-9B2C7FAD71DB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0"/>
            <a:ext cx="35227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rgbClr val="F5F5F5"/>
                </a:solidFill>
                <a:latin typeface="Onest Light" pitchFamily="2" charset="0"/>
              </a:rPr>
              <a:t>Конкурс проектов массового футбола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830E33D3-6ADE-6C45-A909-A4540ACB1136}"/>
              </a:ext>
            </a:extLst>
          </p:cNvPr>
          <p:cNvSpPr txBox="1">
            <a:spLocks/>
          </p:cNvSpPr>
          <p:nvPr userDrawn="1"/>
        </p:nvSpPr>
        <p:spPr>
          <a:xfrm>
            <a:off x="7948246" y="6368073"/>
            <a:ext cx="341727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latin typeface="Onest Medium" pitchFamily="2" charset="0"/>
              </a:rPr>
              <a:t>Россия</a:t>
            </a:r>
            <a:r>
              <a:rPr lang="ru-RU" sz="1400" dirty="0">
                <a:latin typeface="Onest Light" pitchFamily="2" charset="0"/>
              </a:rPr>
              <a:t> — футбольная страна!</a:t>
            </a:r>
          </a:p>
        </p:txBody>
      </p:sp>
      <p:sp>
        <p:nvSpPr>
          <p:cNvPr id="29" name="Рисунок 2">
            <a:extLst>
              <a:ext uri="{FF2B5EF4-FFF2-40B4-BE49-F238E27FC236}">
                <a16:creationId xmlns:a16="http://schemas.microsoft.com/office/drawing/2014/main" xmlns="" id="{585838B5-F587-5649-B20E-C643B59965C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39789" y="1263988"/>
            <a:ext cx="4320000" cy="2880000"/>
          </a:xfrm>
          <a:solidFill>
            <a:srgbClr val="F5F5F5"/>
          </a:solidFill>
        </p:spPr>
        <p:txBody>
          <a:bodyPr/>
          <a:lstStyle>
            <a:lvl1pPr marL="0" indent="0">
              <a:buNone/>
              <a:defRPr sz="3200" b="0" i="0">
                <a:solidFill>
                  <a:srgbClr val="F5F5F5"/>
                </a:solidFill>
                <a:latin typeface="Onest Regular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xmlns="" id="{773365F1-5B05-404D-A36B-29D923D446B9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3942656" y="2261674"/>
            <a:ext cx="4320000" cy="2880000"/>
          </a:xfrm>
          <a:solidFill>
            <a:srgbClr val="F5F5F5"/>
          </a:solidFill>
        </p:spPr>
        <p:txBody>
          <a:bodyPr/>
          <a:lstStyle>
            <a:lvl1pPr marL="0" indent="0">
              <a:buNone/>
              <a:defRPr sz="3200" b="0" i="0">
                <a:solidFill>
                  <a:srgbClr val="F5F5F5"/>
                </a:solidFill>
                <a:latin typeface="Onest Regular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xmlns="" id="{9B47B44D-1697-8746-8134-7B516F0F9939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7045523" y="3257563"/>
            <a:ext cx="4320000" cy="2880000"/>
          </a:xfrm>
          <a:solidFill>
            <a:srgbClr val="F5F5F5"/>
          </a:solidFill>
        </p:spPr>
        <p:txBody>
          <a:bodyPr/>
          <a:lstStyle>
            <a:lvl1pPr marL="0" indent="0">
              <a:buNone/>
              <a:defRPr sz="3200" b="0" i="0">
                <a:solidFill>
                  <a:srgbClr val="F5F5F5"/>
                </a:solidFill>
                <a:latin typeface="Onest Regular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17381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Рисунок с подписью">
    <p:bg>
      <p:bgPr>
        <a:solidFill>
          <a:srgbClr val="002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4864912-9598-394B-9484-D5E791CED0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172200" cy="5680364"/>
          </a:xfrm>
          <a:solidFill>
            <a:srgbClr val="F5F5F5"/>
          </a:solidFill>
        </p:spPr>
        <p:txBody>
          <a:bodyPr/>
          <a:lstStyle>
            <a:lvl1pPr marL="0" indent="0">
              <a:buNone/>
              <a:defRPr sz="3200" b="0" i="0">
                <a:solidFill>
                  <a:srgbClr val="F5F5F5"/>
                </a:solidFill>
                <a:latin typeface="Onest Regular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A139DC9-B5D6-B44A-98D5-482579617DD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170122"/>
            <a:ext cx="3932237" cy="4967442"/>
          </a:xfrm>
          <a:solidFill>
            <a:srgbClr val="F5F5F5"/>
          </a:solidFill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050446"/>
                </a:solidFill>
                <a:latin typeface="Onest Regular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Информация о проекте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8242B3B5-C974-2546-A94E-9B2C7FAD71DB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0"/>
            <a:ext cx="35227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rgbClr val="F5F5F5"/>
                </a:solidFill>
                <a:latin typeface="Onest Light" pitchFamily="2" charset="0"/>
              </a:rPr>
              <a:t>Конкурс проектов массового футбола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830E33D3-6ADE-6C45-A909-A4540ACB1136}"/>
              </a:ext>
            </a:extLst>
          </p:cNvPr>
          <p:cNvSpPr txBox="1">
            <a:spLocks/>
          </p:cNvSpPr>
          <p:nvPr userDrawn="1"/>
        </p:nvSpPr>
        <p:spPr>
          <a:xfrm>
            <a:off x="7948246" y="6368073"/>
            <a:ext cx="341727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latin typeface="Onest Medium" pitchFamily="2" charset="0"/>
              </a:rPr>
              <a:t>Россия</a:t>
            </a:r>
            <a:r>
              <a:rPr lang="ru-RU" sz="1400" dirty="0">
                <a:latin typeface="Onest Light" pitchFamily="2" charset="0"/>
              </a:rPr>
              <a:t> — футбольная страна!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BA13AB6-98E3-FE46-BEA8-154191C6F29E}"/>
              </a:ext>
            </a:extLst>
          </p:cNvPr>
          <p:cNvSpPr txBox="1"/>
          <p:nvPr userDrawn="1"/>
        </p:nvSpPr>
        <p:spPr>
          <a:xfrm>
            <a:off x="836612" y="459048"/>
            <a:ext cx="3932237" cy="584775"/>
          </a:xfrm>
          <a:prstGeom prst="rect">
            <a:avLst/>
          </a:prstGeom>
          <a:solidFill>
            <a:srgbClr val="F5F5F5"/>
          </a:solidFill>
        </p:spPr>
        <p:txBody>
          <a:bodyPr wrap="square" rtlCol="0">
            <a:spAutoFit/>
          </a:bodyPr>
          <a:lstStyle/>
          <a:p>
            <a:r>
              <a:rPr lang="ru-RU" sz="3200" b="0" i="0" dirty="0">
                <a:solidFill>
                  <a:srgbClr val="002CC7"/>
                </a:solidFill>
                <a:latin typeface="Onest Medium" pitchFamily="2" charset="0"/>
              </a:rPr>
              <a:t>Контакты</a:t>
            </a:r>
          </a:p>
        </p:txBody>
      </p:sp>
    </p:spTree>
    <p:extLst>
      <p:ext uri="{BB962C8B-B14F-4D97-AF65-F5344CB8AC3E}">
        <p14:creationId xmlns:p14="http://schemas.microsoft.com/office/powerpoint/2010/main" xmlns="" val="2635224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bg>
      <p:bgPr>
        <a:solidFill>
          <a:srgbClr val="002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CAF6807-BF97-2241-9D80-3EAC4FC84C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410262"/>
            <a:ext cx="12192000" cy="109013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F3CED9E-07DF-124F-B551-F0B6BBA2E6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819" y="3063920"/>
            <a:ext cx="12192000" cy="12192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13F857-0B11-0B4C-AD30-6B2E5A896A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solidFill>
                  <a:srgbClr val="F5F5F5"/>
                </a:solidFill>
                <a:latin typeface="Onest Regular" pitchFamily="2" charset="0"/>
              </a:defRPr>
            </a:lvl1pPr>
          </a:lstStyle>
          <a:p>
            <a:r>
              <a:rPr lang="ru-RU" dirty="0"/>
              <a:t>Название проекта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03635A5-CB2F-EC45-86B1-1408A25556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F5F5F5"/>
                </a:solidFill>
                <a:latin typeface="Onest Regular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Номинация и регион</a:t>
            </a:r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xmlns="" id="{185E3245-46D2-BC4F-8542-114AB2506838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0"/>
            <a:ext cx="35227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rgbClr val="F5F5F5"/>
                </a:solidFill>
                <a:latin typeface="Onest Light" pitchFamily="2" charset="0"/>
              </a:rPr>
              <a:t>Конкурс проектов массового футбола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xmlns="" id="{3F57A74F-EE6C-3A4B-B2F8-9F3956D08ED7}"/>
              </a:ext>
            </a:extLst>
          </p:cNvPr>
          <p:cNvSpPr txBox="1">
            <a:spLocks/>
          </p:cNvSpPr>
          <p:nvPr userDrawn="1"/>
        </p:nvSpPr>
        <p:spPr>
          <a:xfrm>
            <a:off x="7948246" y="6368073"/>
            <a:ext cx="341727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latin typeface="Onest Medium" pitchFamily="2" charset="0"/>
              </a:rPr>
              <a:t>Россия</a:t>
            </a:r>
            <a:r>
              <a:rPr lang="ru-RU" sz="1400" dirty="0">
                <a:latin typeface="Onest Light" pitchFamily="2" charset="0"/>
              </a:rPr>
              <a:t> — футбольная страна!</a:t>
            </a:r>
          </a:p>
        </p:txBody>
      </p:sp>
    </p:spTree>
    <p:extLst>
      <p:ext uri="{BB962C8B-B14F-4D97-AF65-F5344CB8AC3E}">
        <p14:creationId xmlns:p14="http://schemas.microsoft.com/office/powerpoint/2010/main" xmlns="" val="139582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bg>
      <p:bgPr>
        <a:solidFill>
          <a:srgbClr val="002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4864912-9598-394B-9484-D5E791CED0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172200" cy="5680364"/>
          </a:xfrm>
          <a:solidFill>
            <a:srgbClr val="F5F5F5"/>
          </a:solidFill>
        </p:spPr>
        <p:txBody>
          <a:bodyPr/>
          <a:lstStyle>
            <a:lvl1pPr marL="0" indent="0">
              <a:buNone/>
              <a:defRPr sz="3200" b="0" i="0">
                <a:solidFill>
                  <a:srgbClr val="F5F5F5"/>
                </a:solidFill>
                <a:latin typeface="Onest Regular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A139DC9-B5D6-B44A-98D5-482579617DD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170122"/>
            <a:ext cx="3932237" cy="4967442"/>
          </a:xfrm>
          <a:solidFill>
            <a:srgbClr val="F5F5F5"/>
          </a:solidFill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050446"/>
                </a:solidFill>
                <a:latin typeface="Onest Regular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Информация о проекте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8242B3B5-C974-2546-A94E-9B2C7FAD71DB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0"/>
            <a:ext cx="35227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rgbClr val="F5F5F5"/>
                </a:solidFill>
                <a:latin typeface="Onest Light" pitchFamily="2" charset="0"/>
              </a:rPr>
              <a:t>Конкурс проектов массового футбола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830E33D3-6ADE-6C45-A909-A4540ACB1136}"/>
              </a:ext>
            </a:extLst>
          </p:cNvPr>
          <p:cNvSpPr txBox="1">
            <a:spLocks/>
          </p:cNvSpPr>
          <p:nvPr userDrawn="1"/>
        </p:nvSpPr>
        <p:spPr>
          <a:xfrm>
            <a:off x="7948246" y="6368073"/>
            <a:ext cx="341727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latin typeface="Onest Medium" pitchFamily="2" charset="0"/>
              </a:rPr>
              <a:t>Россия</a:t>
            </a:r>
            <a:r>
              <a:rPr lang="ru-RU" sz="1400" dirty="0">
                <a:latin typeface="Onest Light" pitchFamily="2" charset="0"/>
              </a:rPr>
              <a:t> — футбольная страна!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BA13AB6-98E3-FE46-BEA8-154191C6F29E}"/>
              </a:ext>
            </a:extLst>
          </p:cNvPr>
          <p:cNvSpPr txBox="1"/>
          <p:nvPr userDrawn="1"/>
        </p:nvSpPr>
        <p:spPr>
          <a:xfrm>
            <a:off x="836612" y="459048"/>
            <a:ext cx="3932237" cy="584775"/>
          </a:xfrm>
          <a:prstGeom prst="rect">
            <a:avLst/>
          </a:prstGeom>
          <a:solidFill>
            <a:srgbClr val="F5F5F5"/>
          </a:solidFill>
        </p:spPr>
        <p:txBody>
          <a:bodyPr wrap="square" rtlCol="0">
            <a:spAutoFit/>
          </a:bodyPr>
          <a:lstStyle/>
          <a:p>
            <a:r>
              <a:rPr lang="ru-RU" sz="3200" b="0" i="0" dirty="0">
                <a:solidFill>
                  <a:srgbClr val="002CC7"/>
                </a:solidFill>
                <a:latin typeface="Onest Medium" pitchFamily="2" charset="0"/>
              </a:rPr>
              <a:t>О проекте</a:t>
            </a:r>
          </a:p>
        </p:txBody>
      </p:sp>
    </p:spTree>
    <p:extLst>
      <p:ext uri="{BB962C8B-B14F-4D97-AF65-F5344CB8AC3E}">
        <p14:creationId xmlns:p14="http://schemas.microsoft.com/office/powerpoint/2010/main" xmlns="" val="415957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Рисунок с подписью">
    <p:bg>
      <p:bgPr>
        <a:solidFill>
          <a:srgbClr val="002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27A892FF-FF89-8145-A509-9E784F377C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410262"/>
            <a:ext cx="12192000" cy="109013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A03D85E6-0972-104A-93CC-0AF616D755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819" y="3063920"/>
            <a:ext cx="12192000" cy="12192000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8242B3B5-C974-2546-A94E-9B2C7FAD71DB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0"/>
            <a:ext cx="35227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rgbClr val="F5F5F5"/>
                </a:solidFill>
                <a:latin typeface="Onest Light" pitchFamily="2" charset="0"/>
              </a:rPr>
              <a:t>Конкурс проектов массового футбола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830E33D3-6ADE-6C45-A909-A4540ACB1136}"/>
              </a:ext>
            </a:extLst>
          </p:cNvPr>
          <p:cNvSpPr txBox="1">
            <a:spLocks/>
          </p:cNvSpPr>
          <p:nvPr userDrawn="1"/>
        </p:nvSpPr>
        <p:spPr>
          <a:xfrm>
            <a:off x="7948246" y="6368073"/>
            <a:ext cx="341727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latin typeface="Onest Medium" pitchFamily="2" charset="0"/>
              </a:rPr>
              <a:t>Россия</a:t>
            </a:r>
            <a:r>
              <a:rPr lang="ru-RU" sz="1400" dirty="0">
                <a:latin typeface="Onest Light" pitchFamily="2" charset="0"/>
              </a:rPr>
              <a:t> — футбольная страна!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355AECB-7FCE-6948-A4BC-D93354A69C83}"/>
              </a:ext>
            </a:extLst>
          </p:cNvPr>
          <p:cNvSpPr txBox="1"/>
          <p:nvPr userDrawn="1"/>
        </p:nvSpPr>
        <p:spPr>
          <a:xfrm>
            <a:off x="831544" y="462223"/>
            <a:ext cx="10528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0" i="0" dirty="0">
                <a:solidFill>
                  <a:srgbClr val="F5F5F5"/>
                </a:solidFill>
                <a:latin typeface="Onest Medium" pitchFamily="2" charset="0"/>
              </a:rPr>
              <a:t>Команда проекта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86A3E8FD-2408-2749-BA97-5CF8A27B738E}"/>
              </a:ext>
            </a:extLst>
          </p:cNvPr>
          <p:cNvSpPr>
            <a:spLocks noChangeAspect="1"/>
          </p:cNvSpPr>
          <p:nvPr userDrawn="1"/>
        </p:nvSpPr>
        <p:spPr>
          <a:xfrm>
            <a:off x="838199" y="1826490"/>
            <a:ext cx="1620000" cy="1620000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E4271224-CFCA-D74F-8398-1082833ACB18}"/>
              </a:ext>
            </a:extLst>
          </p:cNvPr>
          <p:cNvSpPr>
            <a:spLocks noChangeAspect="1"/>
          </p:cNvSpPr>
          <p:nvPr userDrawn="1"/>
        </p:nvSpPr>
        <p:spPr>
          <a:xfrm>
            <a:off x="840408" y="3876443"/>
            <a:ext cx="1620000" cy="1620000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489383EB-CBFF-AE48-A847-666EE878F7A4}"/>
              </a:ext>
            </a:extLst>
          </p:cNvPr>
          <p:cNvSpPr/>
          <p:nvPr userDrawn="1"/>
        </p:nvSpPr>
        <p:spPr>
          <a:xfrm>
            <a:off x="2946000" y="3874135"/>
            <a:ext cx="3960000" cy="1620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5A333905-C775-EC49-A884-3415E0C55519}"/>
              </a:ext>
            </a:extLst>
          </p:cNvPr>
          <p:cNvSpPr/>
          <p:nvPr userDrawn="1"/>
        </p:nvSpPr>
        <p:spPr>
          <a:xfrm>
            <a:off x="7220455" y="3874135"/>
            <a:ext cx="4140000" cy="1620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860ABA5F-DCE8-BD47-B5B4-D89AC6C9E87D}"/>
              </a:ext>
            </a:extLst>
          </p:cNvPr>
          <p:cNvSpPr/>
          <p:nvPr userDrawn="1"/>
        </p:nvSpPr>
        <p:spPr>
          <a:xfrm>
            <a:off x="2946000" y="1826490"/>
            <a:ext cx="3960000" cy="1620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A6709C46-6825-1740-89A1-5D358C8EEA92}"/>
              </a:ext>
            </a:extLst>
          </p:cNvPr>
          <p:cNvSpPr/>
          <p:nvPr userDrawn="1"/>
        </p:nvSpPr>
        <p:spPr>
          <a:xfrm>
            <a:off x="7220455" y="1826490"/>
            <a:ext cx="4140000" cy="1620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5709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Рисунок с подписью">
    <p:bg>
      <p:bgPr>
        <a:solidFill>
          <a:srgbClr val="002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A139DC9-B5D6-B44A-98D5-482579617DD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177924"/>
            <a:ext cx="10515600" cy="4959639"/>
          </a:xfrm>
          <a:solidFill>
            <a:srgbClr val="F5F5F5"/>
          </a:solidFill>
        </p:spPr>
        <p:txBody>
          <a:bodyPr/>
          <a:lstStyle>
            <a:lvl1pPr marL="285750" indent="-285750">
              <a:buClr>
                <a:srgbClr val="FD214B"/>
              </a:buClr>
              <a:buFont typeface="Системный шрифт, обычный"/>
              <a:buChar char="●"/>
              <a:defRPr sz="2000" b="0" i="0">
                <a:solidFill>
                  <a:srgbClr val="050446"/>
                </a:solidFill>
                <a:latin typeface="Onest Regular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Информация о проекте</a:t>
            </a:r>
          </a:p>
          <a:p>
            <a:pPr lvl="0"/>
            <a:endParaRPr lang="ru-RU" dirty="0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8242B3B5-C974-2546-A94E-9B2C7FAD71DB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0"/>
            <a:ext cx="35227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rgbClr val="F5F5F5"/>
                </a:solidFill>
                <a:latin typeface="Onest Light" pitchFamily="2" charset="0"/>
              </a:rPr>
              <a:t>Конкурс проектов массового футбола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830E33D3-6ADE-6C45-A909-A4540ACB1136}"/>
              </a:ext>
            </a:extLst>
          </p:cNvPr>
          <p:cNvSpPr txBox="1">
            <a:spLocks/>
          </p:cNvSpPr>
          <p:nvPr userDrawn="1"/>
        </p:nvSpPr>
        <p:spPr>
          <a:xfrm>
            <a:off x="7948246" y="6368073"/>
            <a:ext cx="341727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latin typeface="Onest Medium" pitchFamily="2" charset="0"/>
              </a:rPr>
              <a:t>Россия</a:t>
            </a:r>
            <a:r>
              <a:rPr lang="ru-RU" sz="1400" dirty="0">
                <a:latin typeface="Onest Light" pitchFamily="2" charset="0"/>
              </a:rPr>
              <a:t> — футбольная страна!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355AECB-7FCE-6948-A4BC-D93354A69C83}"/>
              </a:ext>
            </a:extLst>
          </p:cNvPr>
          <p:cNvSpPr txBox="1"/>
          <p:nvPr userDrawn="1"/>
        </p:nvSpPr>
        <p:spPr>
          <a:xfrm>
            <a:off x="831544" y="462223"/>
            <a:ext cx="10528911" cy="584775"/>
          </a:xfrm>
          <a:prstGeom prst="rect">
            <a:avLst/>
          </a:prstGeom>
          <a:solidFill>
            <a:srgbClr val="F5F5F5"/>
          </a:solidFill>
        </p:spPr>
        <p:txBody>
          <a:bodyPr wrap="square" rtlCol="0">
            <a:spAutoFit/>
          </a:bodyPr>
          <a:lstStyle/>
          <a:p>
            <a:r>
              <a:rPr lang="ru-RU" sz="3200" b="0" i="0" dirty="0">
                <a:solidFill>
                  <a:srgbClr val="002CC7"/>
                </a:solidFill>
                <a:latin typeface="Onest Medium" pitchFamily="2" charset="0"/>
              </a:rPr>
              <a:t>Цели проекта</a:t>
            </a:r>
          </a:p>
        </p:txBody>
      </p:sp>
    </p:spTree>
    <p:extLst>
      <p:ext uri="{BB962C8B-B14F-4D97-AF65-F5344CB8AC3E}">
        <p14:creationId xmlns:p14="http://schemas.microsoft.com/office/powerpoint/2010/main" xmlns="" val="2067784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solidFill>
          <a:srgbClr val="002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CAF6807-BF97-2241-9D80-3EAC4FC84C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410262"/>
            <a:ext cx="12192000" cy="109013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F3CED9E-07DF-124F-B551-F0B6BBA2E6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819" y="3063920"/>
            <a:ext cx="12192000" cy="12192000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xmlns="" id="{185E3245-46D2-BC4F-8542-114AB2506838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0"/>
            <a:ext cx="35227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rgbClr val="F5F5F5"/>
                </a:solidFill>
                <a:latin typeface="Onest Light" pitchFamily="2" charset="0"/>
              </a:rPr>
              <a:t>Конкурс проектов массового футбола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xmlns="" id="{3F57A74F-EE6C-3A4B-B2F8-9F3956D08ED7}"/>
              </a:ext>
            </a:extLst>
          </p:cNvPr>
          <p:cNvSpPr txBox="1">
            <a:spLocks/>
          </p:cNvSpPr>
          <p:nvPr userDrawn="1"/>
        </p:nvSpPr>
        <p:spPr>
          <a:xfrm>
            <a:off x="7948246" y="6368073"/>
            <a:ext cx="341727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latin typeface="Onest Medium" pitchFamily="2" charset="0"/>
              </a:rPr>
              <a:t>Россия</a:t>
            </a:r>
            <a:r>
              <a:rPr lang="ru-RU" sz="1400" dirty="0">
                <a:latin typeface="Onest Light" pitchFamily="2" charset="0"/>
              </a:rPr>
              <a:t> — футбольная страна!</a:t>
            </a:r>
          </a:p>
        </p:txBody>
      </p:sp>
    </p:spTree>
    <p:extLst>
      <p:ext uri="{BB962C8B-B14F-4D97-AF65-F5344CB8AC3E}">
        <p14:creationId xmlns:p14="http://schemas.microsoft.com/office/powerpoint/2010/main" xmlns="" val="155281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Рисунок с подписью">
    <p:bg>
      <p:bgPr>
        <a:solidFill>
          <a:srgbClr val="002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2788CB-47D8-EF48-BDC8-24DAF856CC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462223"/>
            <a:ext cx="10515600" cy="584775"/>
          </a:xfrm>
          <a:solidFill>
            <a:srgbClr val="F5F5F5"/>
          </a:solidFill>
        </p:spPr>
        <p:txBody>
          <a:bodyPr anchor="b"/>
          <a:lstStyle>
            <a:lvl1pPr>
              <a:defRPr sz="3200" b="0" i="0">
                <a:solidFill>
                  <a:srgbClr val="002CC7"/>
                </a:solidFill>
                <a:latin typeface="Onest Medium" pitchFamily="2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8242B3B5-C974-2546-A94E-9B2C7FAD71DB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0"/>
            <a:ext cx="35227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rgbClr val="F5F5F5"/>
                </a:solidFill>
                <a:latin typeface="Onest Light" pitchFamily="2" charset="0"/>
              </a:rPr>
              <a:t>Конкурс проектов массового футбола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830E33D3-6ADE-6C45-A909-A4540ACB1136}"/>
              </a:ext>
            </a:extLst>
          </p:cNvPr>
          <p:cNvSpPr txBox="1">
            <a:spLocks/>
          </p:cNvSpPr>
          <p:nvPr userDrawn="1"/>
        </p:nvSpPr>
        <p:spPr>
          <a:xfrm>
            <a:off x="7948246" y="6368073"/>
            <a:ext cx="341727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latin typeface="Onest Medium" pitchFamily="2" charset="0"/>
              </a:rPr>
              <a:t>Россия</a:t>
            </a:r>
            <a:r>
              <a:rPr lang="ru-RU" sz="1400" dirty="0">
                <a:latin typeface="Onest Light" pitchFamily="2" charset="0"/>
              </a:rPr>
              <a:t> — футбольная страна!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xmlns="" id="{88851270-0ACE-D34D-95C0-26B9DFD1C7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292212" y="1260474"/>
            <a:ext cx="3060000" cy="1800000"/>
          </a:xfrm>
          <a:solidFill>
            <a:srgbClr val="F5F5F5"/>
          </a:solidFill>
        </p:spPr>
        <p:txBody>
          <a:bodyPr/>
          <a:lstStyle>
            <a:lvl1pPr marL="0" indent="0">
              <a:buNone/>
              <a:defRPr sz="3200" b="0" i="0">
                <a:solidFill>
                  <a:srgbClr val="F5F5F5"/>
                </a:solidFill>
                <a:latin typeface="Onest Regular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xmlns="" id="{BEC05618-1578-4947-AF14-658E3F00439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292212" y="3191400"/>
            <a:ext cx="3060000" cy="360000"/>
          </a:xfrm>
          <a:solidFill>
            <a:srgbClr val="F5F5F5"/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rgbClr val="050446"/>
                </a:solidFill>
                <a:latin typeface="Onest Regular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Подпись к фото</a:t>
            </a:r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xmlns="" id="{784E7A68-5F51-8B42-813F-0DF94623FE2E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292212" y="3846637"/>
            <a:ext cx="3060000" cy="1800000"/>
          </a:xfrm>
          <a:solidFill>
            <a:srgbClr val="F5F5F5"/>
          </a:solidFill>
        </p:spPr>
        <p:txBody>
          <a:bodyPr/>
          <a:lstStyle>
            <a:lvl1pPr marL="0" indent="0">
              <a:buNone/>
              <a:defRPr sz="3200" b="0" i="0">
                <a:solidFill>
                  <a:srgbClr val="F5F5F5"/>
                </a:solidFill>
                <a:latin typeface="Onest Regular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8" name="Текст 3">
            <a:extLst>
              <a:ext uri="{FF2B5EF4-FFF2-40B4-BE49-F238E27FC236}">
                <a16:creationId xmlns:a16="http://schemas.microsoft.com/office/drawing/2014/main" xmlns="" id="{1839E5E9-F6F6-B341-ADDD-B57A7D681F2B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8292212" y="5777563"/>
            <a:ext cx="3060000" cy="360000"/>
          </a:xfrm>
          <a:solidFill>
            <a:srgbClr val="F5F5F5"/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rgbClr val="050446"/>
                </a:solidFill>
                <a:latin typeface="Onest Regular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Подпись к фото</a:t>
            </a:r>
          </a:p>
        </p:txBody>
      </p:sp>
      <p:sp>
        <p:nvSpPr>
          <p:cNvPr id="29" name="Рисунок 2">
            <a:extLst>
              <a:ext uri="{FF2B5EF4-FFF2-40B4-BE49-F238E27FC236}">
                <a16:creationId xmlns:a16="http://schemas.microsoft.com/office/drawing/2014/main" xmlns="" id="{585838B5-F587-5649-B20E-C643B59965C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39789" y="1263988"/>
            <a:ext cx="3060000" cy="1800000"/>
          </a:xfrm>
          <a:solidFill>
            <a:srgbClr val="F5F5F5"/>
          </a:solidFill>
        </p:spPr>
        <p:txBody>
          <a:bodyPr/>
          <a:lstStyle>
            <a:lvl1pPr marL="0" indent="0">
              <a:buNone/>
              <a:defRPr sz="3200" b="0" i="0">
                <a:solidFill>
                  <a:srgbClr val="F5F5F5"/>
                </a:solidFill>
                <a:latin typeface="Onest Regular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xmlns="" id="{017265B0-9E29-504F-8319-288F9DEA778B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39789" y="3194914"/>
            <a:ext cx="3060000" cy="360000"/>
          </a:xfrm>
          <a:solidFill>
            <a:srgbClr val="F5F5F5"/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rgbClr val="050446"/>
                </a:solidFill>
                <a:latin typeface="Onest Regular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Подпись к фото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xmlns="" id="{466A1052-9CBF-C541-B735-D992185C8823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839789" y="3836725"/>
            <a:ext cx="3060000" cy="1800000"/>
          </a:xfrm>
          <a:solidFill>
            <a:srgbClr val="F5F5F5"/>
          </a:solidFill>
        </p:spPr>
        <p:txBody>
          <a:bodyPr/>
          <a:lstStyle>
            <a:lvl1pPr marL="0" indent="0">
              <a:buNone/>
              <a:defRPr sz="3200" b="0" i="0">
                <a:solidFill>
                  <a:srgbClr val="F5F5F5"/>
                </a:solidFill>
                <a:latin typeface="Onest Regular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32" name="Текст 3">
            <a:extLst>
              <a:ext uri="{FF2B5EF4-FFF2-40B4-BE49-F238E27FC236}">
                <a16:creationId xmlns:a16="http://schemas.microsoft.com/office/drawing/2014/main" xmlns="" id="{6E414DE2-55D6-894F-874C-010F482DAF3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39789" y="5767651"/>
            <a:ext cx="3060000" cy="360000"/>
          </a:xfrm>
          <a:solidFill>
            <a:srgbClr val="F5F5F5"/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rgbClr val="050446"/>
                </a:solidFill>
                <a:latin typeface="Onest Regular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Подпись к фото</a:t>
            </a:r>
          </a:p>
        </p:txBody>
      </p:sp>
      <p:sp>
        <p:nvSpPr>
          <p:cNvPr id="33" name="Рисунок 2">
            <a:extLst>
              <a:ext uri="{FF2B5EF4-FFF2-40B4-BE49-F238E27FC236}">
                <a16:creationId xmlns:a16="http://schemas.microsoft.com/office/drawing/2014/main" xmlns="" id="{11735C54-7548-1A43-B3E2-0EC320B254B9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4566000" y="1265930"/>
            <a:ext cx="3060000" cy="1800000"/>
          </a:xfrm>
          <a:solidFill>
            <a:srgbClr val="F5F5F5"/>
          </a:solidFill>
        </p:spPr>
        <p:txBody>
          <a:bodyPr/>
          <a:lstStyle>
            <a:lvl1pPr marL="0" indent="0">
              <a:buNone/>
              <a:defRPr sz="3200" b="0" i="0">
                <a:solidFill>
                  <a:srgbClr val="F5F5F5"/>
                </a:solidFill>
                <a:latin typeface="Onest Regular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34" name="Текст 3">
            <a:extLst>
              <a:ext uri="{FF2B5EF4-FFF2-40B4-BE49-F238E27FC236}">
                <a16:creationId xmlns:a16="http://schemas.microsoft.com/office/drawing/2014/main" xmlns="" id="{FA927904-ADB9-B54C-A617-1C92E23CF653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566000" y="3196856"/>
            <a:ext cx="3060000" cy="360000"/>
          </a:xfrm>
          <a:solidFill>
            <a:srgbClr val="F5F5F5"/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rgbClr val="050446"/>
                </a:solidFill>
                <a:latin typeface="Onest Regular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Подпись к фото</a:t>
            </a:r>
          </a:p>
        </p:txBody>
      </p:sp>
      <p:sp>
        <p:nvSpPr>
          <p:cNvPr id="35" name="Рисунок 2">
            <a:extLst>
              <a:ext uri="{FF2B5EF4-FFF2-40B4-BE49-F238E27FC236}">
                <a16:creationId xmlns:a16="http://schemas.microsoft.com/office/drawing/2014/main" xmlns="" id="{EBF10F3A-D097-C74D-8041-72C5C4185F9D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4566000" y="3836725"/>
            <a:ext cx="3060000" cy="1800000"/>
          </a:xfrm>
          <a:solidFill>
            <a:srgbClr val="F5F5F5"/>
          </a:solidFill>
        </p:spPr>
        <p:txBody>
          <a:bodyPr/>
          <a:lstStyle>
            <a:lvl1pPr marL="0" indent="0">
              <a:buNone/>
              <a:defRPr sz="3200" b="0" i="0">
                <a:solidFill>
                  <a:srgbClr val="F5F5F5"/>
                </a:solidFill>
                <a:latin typeface="Onest Regular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36" name="Текст 3">
            <a:extLst>
              <a:ext uri="{FF2B5EF4-FFF2-40B4-BE49-F238E27FC236}">
                <a16:creationId xmlns:a16="http://schemas.microsoft.com/office/drawing/2014/main" xmlns="" id="{AF49133A-F731-D84D-AA7F-6267DC1BC668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566000" y="5767651"/>
            <a:ext cx="3060000" cy="360000"/>
          </a:xfrm>
          <a:solidFill>
            <a:srgbClr val="F5F5F5"/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rgbClr val="050446"/>
                </a:solidFill>
                <a:latin typeface="Onest Regular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Подпись к фото</a:t>
            </a:r>
          </a:p>
        </p:txBody>
      </p:sp>
    </p:spTree>
    <p:extLst>
      <p:ext uri="{BB962C8B-B14F-4D97-AF65-F5344CB8AC3E}">
        <p14:creationId xmlns:p14="http://schemas.microsoft.com/office/powerpoint/2010/main" xmlns="" val="167636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Рисунок с подписью">
    <p:bg>
      <p:bgPr>
        <a:solidFill>
          <a:srgbClr val="002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4864912-9598-394B-9484-D5E791CED0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6612" y="459048"/>
            <a:ext cx="6172200" cy="5680364"/>
          </a:xfrm>
          <a:solidFill>
            <a:srgbClr val="F5F5F5"/>
          </a:solidFill>
        </p:spPr>
        <p:txBody>
          <a:bodyPr/>
          <a:lstStyle>
            <a:lvl1pPr marL="0" indent="0">
              <a:buNone/>
              <a:defRPr sz="3200" b="0" i="0">
                <a:solidFill>
                  <a:srgbClr val="F5F5F5"/>
                </a:solidFill>
                <a:latin typeface="Onest Regular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A139DC9-B5D6-B44A-98D5-482579617DD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423151" y="1170122"/>
            <a:ext cx="3932237" cy="4967442"/>
          </a:xfrm>
          <a:solidFill>
            <a:srgbClr val="F5F5F5"/>
          </a:solidFill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050446"/>
                </a:solidFill>
                <a:latin typeface="Onest Regular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Информация о проекте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8242B3B5-C974-2546-A94E-9B2C7FAD71DB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0"/>
            <a:ext cx="35227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rgbClr val="F5F5F5"/>
                </a:solidFill>
                <a:latin typeface="Onest Light" pitchFamily="2" charset="0"/>
              </a:rPr>
              <a:t>Конкурс проектов массового футбола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830E33D3-6ADE-6C45-A909-A4540ACB1136}"/>
              </a:ext>
            </a:extLst>
          </p:cNvPr>
          <p:cNvSpPr txBox="1">
            <a:spLocks/>
          </p:cNvSpPr>
          <p:nvPr userDrawn="1"/>
        </p:nvSpPr>
        <p:spPr>
          <a:xfrm>
            <a:off x="7948246" y="6368073"/>
            <a:ext cx="341727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latin typeface="Onest Medium" pitchFamily="2" charset="0"/>
              </a:rPr>
              <a:t>Россия</a:t>
            </a:r>
            <a:r>
              <a:rPr lang="ru-RU" sz="1400" dirty="0">
                <a:latin typeface="Onest Light" pitchFamily="2" charset="0"/>
              </a:rPr>
              <a:t> — футбольная страна!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6A97DF44-705F-5848-A50D-1644E9934D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3151" y="462223"/>
            <a:ext cx="3932238" cy="584775"/>
          </a:xfrm>
          <a:solidFill>
            <a:srgbClr val="F5F5F5"/>
          </a:solidFill>
        </p:spPr>
        <p:txBody>
          <a:bodyPr anchor="b"/>
          <a:lstStyle>
            <a:lvl1pPr>
              <a:defRPr sz="3200" b="0" i="0">
                <a:solidFill>
                  <a:srgbClr val="002CC7"/>
                </a:solidFill>
                <a:latin typeface="Onest Medium" pitchFamily="2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xmlns="" val="1235424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Рисунок с подписью">
    <p:bg>
      <p:bgPr>
        <a:solidFill>
          <a:srgbClr val="002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2788CB-47D8-EF48-BDC8-24DAF856CC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462223"/>
            <a:ext cx="10515600" cy="584775"/>
          </a:xfrm>
          <a:solidFill>
            <a:srgbClr val="F5F5F5"/>
          </a:solidFill>
        </p:spPr>
        <p:txBody>
          <a:bodyPr anchor="b"/>
          <a:lstStyle>
            <a:lvl1pPr>
              <a:defRPr sz="3200" b="0" i="0">
                <a:solidFill>
                  <a:srgbClr val="002CC7"/>
                </a:solidFill>
                <a:latin typeface="Onest Medium" pitchFamily="2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8242B3B5-C974-2546-A94E-9B2C7FAD71DB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0"/>
            <a:ext cx="35227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rgbClr val="F5F5F5"/>
                </a:solidFill>
                <a:latin typeface="Onest Light" pitchFamily="2" charset="0"/>
              </a:rPr>
              <a:t>Конкурс проектов массового футбола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830E33D3-6ADE-6C45-A909-A4540ACB1136}"/>
              </a:ext>
            </a:extLst>
          </p:cNvPr>
          <p:cNvSpPr txBox="1">
            <a:spLocks/>
          </p:cNvSpPr>
          <p:nvPr userDrawn="1"/>
        </p:nvSpPr>
        <p:spPr>
          <a:xfrm>
            <a:off x="7948246" y="6368073"/>
            <a:ext cx="341727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latin typeface="Onest Medium" pitchFamily="2" charset="0"/>
              </a:rPr>
              <a:t>Россия</a:t>
            </a:r>
            <a:r>
              <a:rPr lang="ru-RU" sz="1400" dirty="0">
                <a:latin typeface="Onest Light" pitchFamily="2" charset="0"/>
              </a:rPr>
              <a:t> — футбольная страна!</a:t>
            </a:r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xmlns="" id="{017265B0-9E29-504F-8319-288F9DEA778B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39789" y="1260474"/>
            <a:ext cx="3060000" cy="360000"/>
          </a:xfrm>
          <a:solidFill>
            <a:srgbClr val="F5F5F5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0" i="0">
                <a:solidFill>
                  <a:srgbClr val="002CC7"/>
                </a:solidFill>
                <a:latin typeface="Proxima Nova Medium" panose="0200050603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2" name="Текст 3">
            <a:extLst>
              <a:ext uri="{FF2B5EF4-FFF2-40B4-BE49-F238E27FC236}">
                <a16:creationId xmlns:a16="http://schemas.microsoft.com/office/drawing/2014/main" xmlns="" id="{6E414DE2-55D6-894F-874C-010F482DAF3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39789" y="1833950"/>
            <a:ext cx="3060000" cy="4293701"/>
          </a:xfrm>
          <a:solidFill>
            <a:srgbClr val="F5F5F5"/>
          </a:solidFill>
        </p:spPr>
        <p:txBody>
          <a:bodyPr tIns="72000" anchor="t"/>
          <a:lstStyle>
            <a:lvl1pPr marL="0" indent="0" algn="l">
              <a:buNone/>
              <a:defRPr sz="1600" b="0" i="0">
                <a:solidFill>
                  <a:srgbClr val="050446"/>
                </a:solidFill>
                <a:latin typeface="Onest Regular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Текст раздела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xmlns="" id="{384CEDD3-9902-9346-A95A-62622CB9D4DD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4566000" y="1260474"/>
            <a:ext cx="3060000" cy="360000"/>
          </a:xfrm>
          <a:solidFill>
            <a:srgbClr val="F5F5F5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0" i="0">
                <a:solidFill>
                  <a:srgbClr val="002CC7"/>
                </a:solidFill>
                <a:latin typeface="Proxima Nova Medium" panose="0200050603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xmlns="" id="{B6741897-E951-C741-A4B8-45A970662012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292211" y="1255937"/>
            <a:ext cx="3060000" cy="360000"/>
          </a:xfrm>
          <a:solidFill>
            <a:srgbClr val="F5F5F5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0" i="0">
                <a:solidFill>
                  <a:srgbClr val="002CC7"/>
                </a:solidFill>
                <a:latin typeface="Proxima Nova Medium" panose="0200050603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xmlns="" id="{D1775215-BF17-B74E-B2C0-4837B008A08D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4566000" y="1843862"/>
            <a:ext cx="3060000" cy="4293701"/>
          </a:xfrm>
          <a:solidFill>
            <a:srgbClr val="F5F5F5"/>
          </a:solidFill>
        </p:spPr>
        <p:txBody>
          <a:bodyPr tIns="72000" anchor="t"/>
          <a:lstStyle>
            <a:lvl1pPr marL="0" indent="0" algn="l">
              <a:buNone/>
              <a:defRPr sz="1600" b="0" i="0">
                <a:solidFill>
                  <a:srgbClr val="050446"/>
                </a:solidFill>
                <a:latin typeface="Onest Regular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Текст раздела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xmlns="" id="{8FF1870A-0D84-F444-B5F0-1507030ADD1A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8292211" y="1843862"/>
            <a:ext cx="3060000" cy="4293701"/>
          </a:xfrm>
          <a:solidFill>
            <a:srgbClr val="F5F5F5"/>
          </a:solidFill>
        </p:spPr>
        <p:txBody>
          <a:bodyPr tIns="72000" anchor="t"/>
          <a:lstStyle>
            <a:lvl1pPr marL="0" indent="0" algn="l">
              <a:buNone/>
              <a:defRPr sz="1600" b="0" i="0">
                <a:solidFill>
                  <a:srgbClr val="050446"/>
                </a:solidFill>
                <a:latin typeface="Onest Regular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Текст раздела</a:t>
            </a:r>
          </a:p>
        </p:txBody>
      </p:sp>
    </p:spTree>
    <p:extLst>
      <p:ext uri="{BB962C8B-B14F-4D97-AF65-F5344CB8AC3E}">
        <p14:creationId xmlns:p14="http://schemas.microsoft.com/office/powerpoint/2010/main" xmlns="" val="3078832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Рисунок с подписью">
    <p:bg>
      <p:bgPr>
        <a:solidFill>
          <a:srgbClr val="002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A139DC9-B5D6-B44A-98D5-482579617DD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177924"/>
            <a:ext cx="10515600" cy="4959639"/>
          </a:xfrm>
          <a:solidFill>
            <a:srgbClr val="F5F5F5"/>
          </a:solidFill>
        </p:spPr>
        <p:txBody>
          <a:bodyPr/>
          <a:lstStyle>
            <a:lvl1pPr marL="285750" indent="-285750">
              <a:buClr>
                <a:srgbClr val="FD214B"/>
              </a:buClr>
              <a:buFont typeface="Системный шрифт, обычный"/>
              <a:buChar char="●"/>
              <a:defRPr sz="2000" b="0" i="0">
                <a:solidFill>
                  <a:srgbClr val="050446"/>
                </a:solidFill>
                <a:latin typeface="Onest Regular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Информация о проекте</a:t>
            </a:r>
          </a:p>
          <a:p>
            <a:pPr lvl="0"/>
            <a:endParaRPr lang="ru-RU" dirty="0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8242B3B5-C974-2546-A94E-9B2C7FAD71DB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0"/>
            <a:ext cx="35227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rgbClr val="F5F5F5"/>
                </a:solidFill>
                <a:latin typeface="Onest Light" pitchFamily="2" charset="0"/>
              </a:rPr>
              <a:t>Конкурс проектов массового футбола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830E33D3-6ADE-6C45-A909-A4540ACB1136}"/>
              </a:ext>
            </a:extLst>
          </p:cNvPr>
          <p:cNvSpPr txBox="1">
            <a:spLocks/>
          </p:cNvSpPr>
          <p:nvPr userDrawn="1"/>
        </p:nvSpPr>
        <p:spPr>
          <a:xfrm>
            <a:off x="7948246" y="6368073"/>
            <a:ext cx="341727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latin typeface="Onest Medium" pitchFamily="2" charset="0"/>
              </a:rPr>
              <a:t>Россия</a:t>
            </a:r>
            <a:r>
              <a:rPr lang="ru-RU" sz="1400" dirty="0">
                <a:latin typeface="Onest Light" pitchFamily="2" charset="0"/>
              </a:rPr>
              <a:t> — футбольная страна!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355AECB-7FCE-6948-A4BC-D93354A69C83}"/>
              </a:ext>
            </a:extLst>
          </p:cNvPr>
          <p:cNvSpPr txBox="1"/>
          <p:nvPr userDrawn="1"/>
        </p:nvSpPr>
        <p:spPr>
          <a:xfrm>
            <a:off x="831544" y="462223"/>
            <a:ext cx="10528911" cy="584775"/>
          </a:xfrm>
          <a:prstGeom prst="rect">
            <a:avLst/>
          </a:prstGeom>
          <a:solidFill>
            <a:srgbClr val="F5F5F5"/>
          </a:solidFill>
        </p:spPr>
        <p:txBody>
          <a:bodyPr wrap="square" rtlCol="0">
            <a:spAutoFit/>
          </a:bodyPr>
          <a:lstStyle/>
          <a:p>
            <a:r>
              <a:rPr lang="ru-RU" sz="3200" b="0" i="0" dirty="0">
                <a:solidFill>
                  <a:srgbClr val="002CC7"/>
                </a:solidFill>
                <a:latin typeface="Onest Medium" pitchFamily="2" charset="0"/>
              </a:rPr>
              <a:t>Активности проекта</a:t>
            </a:r>
          </a:p>
        </p:txBody>
      </p:sp>
    </p:spTree>
    <p:extLst>
      <p:ext uri="{BB962C8B-B14F-4D97-AF65-F5344CB8AC3E}">
        <p14:creationId xmlns:p14="http://schemas.microsoft.com/office/powerpoint/2010/main" xmlns="" val="3998659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29AF84-95B4-B846-B6A1-4D0F6CB2A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61C97C2-5B31-C84B-8BDB-94A3D0329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344551-82E8-A142-8ABE-BA3586EA9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3E4F5-C71D-C047-86F0-E2C55314598A}" type="datetimeFigureOut">
              <a:rPr lang="ru-RU" smtClean="0"/>
              <a:pPr/>
              <a:t>07.02.2025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961EFAA-658B-EB49-868C-59EBE18FE6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09AB21-7360-0D45-A076-A656B0CA6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3A364-84F6-2C4D-A89C-79EE7F1C7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5216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6683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Женская футбольная лига Ростовской области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69300" y="5130800"/>
            <a:ext cx="3416300" cy="96520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Руководитель проекта:</a:t>
            </a:r>
          </a:p>
          <a:p>
            <a:r>
              <a:rPr lang="ru-RU" dirty="0" smtClean="0"/>
              <a:t>Абрамова </a:t>
            </a:r>
            <a:r>
              <a:rPr lang="ru-RU" dirty="0" err="1" smtClean="0"/>
              <a:t>Лусинэ</a:t>
            </a:r>
            <a:r>
              <a:rPr lang="ru-RU" dirty="0" smtClean="0"/>
              <a:t> </a:t>
            </a:r>
            <a:r>
              <a:rPr lang="ru-RU" dirty="0" err="1" smtClean="0"/>
              <a:t>Ашотовна</a:t>
            </a:r>
            <a:endParaRPr lang="ru-RU" dirty="0"/>
          </a:p>
        </p:txBody>
      </p:sp>
      <p:pic>
        <p:nvPicPr>
          <p:cNvPr id="4" name="Рисунок 3" descr="avito-1719838478557-sho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999" y="2332038"/>
            <a:ext cx="3915327" cy="331946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Благодаря проектам РФС мы сможем совместными усилиями сделать соревнования более доступными и качественными.</a:t>
            </a:r>
          </a:p>
          <a:p>
            <a:r>
              <a:rPr lang="ru-RU" dirty="0" smtClean="0"/>
              <a:t>Футбол в Школе</a:t>
            </a:r>
          </a:p>
          <a:p>
            <a:r>
              <a:rPr lang="ru-RU" dirty="0" smtClean="0"/>
              <a:t>Мы в Игре</a:t>
            </a:r>
          </a:p>
          <a:p>
            <a:r>
              <a:rPr lang="ru-RU" dirty="0" smtClean="0"/>
              <a:t>Кожаный мяч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Поддержка РФС</a:t>
            </a:r>
            <a:endParaRPr lang="ru-RU" dirty="0"/>
          </a:p>
        </p:txBody>
      </p:sp>
      <p:pic>
        <p:nvPicPr>
          <p:cNvPr id="7" name="Рисунок 6" descr="7sfONBFn2ao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251" r="9251"/>
          <a:stretch>
            <a:fillRect/>
          </a:stretch>
        </p:blipFill>
        <p:spPr/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Футбольный фестиваль имеет свои положительные стороны</a:t>
            </a:r>
            <a:endParaRPr lang="ru-RU" dirty="0"/>
          </a:p>
        </p:txBody>
      </p:sp>
      <p:pic>
        <p:nvPicPr>
          <p:cNvPr id="17" name="Рисунок 16" descr="Screenshot_20250206_182152_M365 Copilot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57" b="1657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ru-RU" dirty="0" smtClean="0"/>
              <a:t>До 12 лет</a:t>
            </a:r>
            <a:endParaRPr lang="ru-RU" dirty="0"/>
          </a:p>
        </p:txBody>
      </p:sp>
      <p:pic>
        <p:nvPicPr>
          <p:cNvPr id="20" name="Рисунок 19" descr="Screenshot_20250108_124900_YandexDisk.jpg"/>
          <p:cNvPicPr>
            <a:picLocks noGrp="1" noChangeAspect="1"/>
          </p:cNvPicPr>
          <p:nvPr>
            <p:ph type="pic" idx="12"/>
          </p:nvPr>
        </p:nvPicPr>
        <p:blipFill>
          <a:blip r:embed="rId3"/>
          <a:srcRect t="1099" b="1099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ru-RU" dirty="0" smtClean="0"/>
              <a:t>Кубок мам </a:t>
            </a:r>
            <a:endParaRPr lang="ru-RU" dirty="0"/>
          </a:p>
        </p:txBody>
      </p:sp>
      <p:pic>
        <p:nvPicPr>
          <p:cNvPr id="15" name="Рисунок 14" descr="Screenshot_20250206_182138_M365 Copilot.jpg"/>
          <p:cNvPicPr>
            <a:picLocks noGrp="1" noChangeAspect="1"/>
          </p:cNvPicPr>
          <p:nvPr>
            <p:ph type="pic" idx="14"/>
          </p:nvPr>
        </p:nvPicPr>
        <p:blipFill>
          <a:blip r:embed="rId4"/>
          <a:srcRect t="2094" b="2094"/>
          <a:stretch>
            <a:fillRect/>
          </a:stretch>
        </p:blipFill>
        <p:spPr/>
      </p:pic>
      <p:sp>
        <p:nvSpPr>
          <p:cNvPr id="8" name="Текст 7"/>
          <p:cNvSpPr>
            <a:spLocks noGrp="1"/>
          </p:cNvSpPr>
          <p:nvPr>
            <p:ph type="body" sz="half" idx="15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 10 </a:t>
            </a:r>
            <a:r>
              <a:rPr lang="ru-RU" dirty="0" smtClean="0"/>
              <a:t>лет</a:t>
            </a:r>
            <a:endParaRPr lang="ru-RU" dirty="0"/>
          </a:p>
        </p:txBody>
      </p:sp>
      <p:pic>
        <p:nvPicPr>
          <p:cNvPr id="18" name="Рисунок 17" descr="Screenshot_20250206_182159_M365 Copilot.jpg"/>
          <p:cNvPicPr>
            <a:picLocks noGrp="1" noChangeAspect="1"/>
          </p:cNvPicPr>
          <p:nvPr>
            <p:ph type="pic" idx="16"/>
          </p:nvPr>
        </p:nvPicPr>
        <p:blipFill>
          <a:blip r:embed="rId5"/>
          <a:srcRect t="2946" b="2946"/>
          <a:stretch>
            <a:fillRect/>
          </a:stretch>
        </p:blipFill>
        <p:spPr/>
      </p:pic>
      <p:sp>
        <p:nvSpPr>
          <p:cNvPr id="10" name="Текст 9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ru-RU" dirty="0" smtClean="0"/>
              <a:t>До 14 лет</a:t>
            </a:r>
            <a:endParaRPr lang="ru-RU" dirty="0"/>
          </a:p>
        </p:txBody>
      </p:sp>
      <p:pic>
        <p:nvPicPr>
          <p:cNvPr id="16" name="Рисунок 15" descr="Screenshot_20250206_182146_M365 Copilot.jpg"/>
          <p:cNvPicPr>
            <a:picLocks noGrp="1" noChangeAspect="1"/>
          </p:cNvPicPr>
          <p:nvPr>
            <p:ph type="pic" idx="18"/>
          </p:nvPr>
        </p:nvPicPr>
        <p:blipFill>
          <a:blip r:embed="rId6"/>
          <a:srcRect t="1657" b="1657"/>
          <a:stretch>
            <a:fillRect/>
          </a:stretch>
        </p:blipFill>
        <p:spPr/>
      </p:pic>
      <p:sp>
        <p:nvSpPr>
          <p:cNvPr id="12" name="Текст 11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ru-RU" dirty="0" smtClean="0"/>
              <a:t>Чемпионат </a:t>
            </a:r>
            <a:endParaRPr lang="ru-RU" dirty="0"/>
          </a:p>
        </p:txBody>
      </p:sp>
      <p:pic>
        <p:nvPicPr>
          <p:cNvPr id="19" name="Рисунок 18" descr="20231224_111114.jpg"/>
          <p:cNvPicPr>
            <a:picLocks noGrp="1" noChangeAspect="1"/>
          </p:cNvPicPr>
          <p:nvPr>
            <p:ph type="pic" idx="20"/>
          </p:nvPr>
        </p:nvPicPr>
        <p:blipFill>
          <a:blip r:embed="rId7"/>
          <a:srcRect l="11712" r="11712"/>
          <a:stretch>
            <a:fillRect/>
          </a:stretch>
        </p:blipFill>
        <p:spPr/>
      </p:pic>
      <p:sp>
        <p:nvSpPr>
          <p:cNvPr id="14" name="Текст 13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r>
              <a:rPr lang="ru-RU" dirty="0" smtClean="0"/>
              <a:t>Игровой момент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vito-1719838478557-sho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550" y="12763"/>
            <a:ext cx="2628900" cy="2628900"/>
          </a:xfrm>
          <a:prstGeom prst="rect">
            <a:avLst/>
          </a:prstGeom>
        </p:spPr>
      </p:pic>
      <p:pic>
        <p:nvPicPr>
          <p:cNvPr id="3" name="Рисунок 2" descr="gl39ehwasutjd9ki8dq8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38"/>
            <a:ext cx="2963037" cy="2257552"/>
          </a:xfrm>
          <a:prstGeom prst="rect">
            <a:avLst/>
          </a:prstGeom>
        </p:spPr>
      </p:pic>
      <p:pic>
        <p:nvPicPr>
          <p:cNvPr id="4" name="Рисунок 3" descr="qzg4U_2XZ7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599" y="3238"/>
            <a:ext cx="2590800" cy="2638425"/>
          </a:xfrm>
          <a:prstGeom prst="rect">
            <a:avLst/>
          </a:prstGeom>
        </p:spPr>
      </p:pic>
      <p:pic>
        <p:nvPicPr>
          <p:cNvPr id="5" name="Рисунок 4" descr="498mL4VXEh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60790"/>
            <a:ext cx="4690533" cy="2946400"/>
          </a:xfrm>
          <a:prstGeom prst="rect">
            <a:avLst/>
          </a:prstGeom>
        </p:spPr>
      </p:pic>
      <p:pic>
        <p:nvPicPr>
          <p:cNvPr id="7" name="Рисунок 6" descr="HqC9Hll-9KY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833" y="4248340"/>
            <a:ext cx="5277556" cy="2374900"/>
          </a:xfrm>
          <a:prstGeom prst="rect">
            <a:avLst/>
          </a:prstGeom>
        </p:spPr>
      </p:pic>
      <p:pic>
        <p:nvPicPr>
          <p:cNvPr id="8" name="Рисунок 7" descr="Is7yRevnypc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1597" y="2832290"/>
            <a:ext cx="5030702" cy="28320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9923" y="386825"/>
            <a:ext cx="10211777" cy="584775"/>
          </a:xfrm>
        </p:spPr>
        <p:txBody>
          <a:bodyPr>
            <a:normAutofit/>
          </a:bodyPr>
          <a:lstStyle/>
          <a:p>
            <a:r>
              <a:rPr lang="ru-RU" dirty="0" smtClean="0"/>
              <a:t>Комитет женского футбола РРОО «Федерация Футбола»</a:t>
            </a:r>
            <a:endParaRPr lang="ru-RU" dirty="0"/>
          </a:p>
        </p:txBody>
      </p:sp>
      <p:pic>
        <p:nvPicPr>
          <p:cNvPr id="6" name="Рисунок 5" descr="QbZBuWkWQPQ.jpg"/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 t="5556" b="5556"/>
          <a:stretch>
            <a:fillRect/>
          </a:stretch>
        </p:blipFill>
        <p:spPr>
          <a:xfrm>
            <a:off x="839789" y="1263988"/>
            <a:ext cx="3102867" cy="2068578"/>
          </a:xfrm>
        </p:spPr>
      </p:pic>
      <p:pic>
        <p:nvPicPr>
          <p:cNvPr id="7" name="Рисунок 6" descr="IMG-20240411-WA0036.jpg"/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 t="16667" b="16667"/>
          <a:stretch>
            <a:fillRect/>
          </a:stretch>
        </p:blipFill>
        <p:spPr/>
      </p:pic>
      <p:pic>
        <p:nvPicPr>
          <p:cNvPr id="8" name="Рисунок 7" descr="64lM_4WMSDY.jpg"/>
          <p:cNvPicPr>
            <a:picLocks noGrp="1" noChangeAspect="1"/>
          </p:cNvPicPr>
          <p:nvPr>
            <p:ph type="pic" idx="16"/>
          </p:nvPr>
        </p:nvPicPr>
        <p:blipFill>
          <a:blip r:embed="rId4"/>
          <a:srcRect l="16319" r="16319"/>
          <a:stretch>
            <a:fillRect/>
          </a:stretch>
        </p:blipFill>
        <p:spPr>
          <a:xfrm>
            <a:off x="8262657" y="4068985"/>
            <a:ext cx="3102866" cy="2068577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nShot_20231225_095439737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987" b="3987"/>
          <a:stretch>
            <a:fillRect/>
          </a:stretch>
        </p:blipFill>
        <p:spPr>
          <a:xfrm>
            <a:off x="1117600" y="1046998"/>
            <a:ext cx="4876800" cy="4488189"/>
          </a:xfr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90% женских команд сформированы на базе общеобразовательных учреждений</a:t>
            </a:r>
          </a:p>
          <a:p>
            <a:r>
              <a:rPr lang="ru-RU" dirty="0" smtClean="0"/>
              <a:t>Каждая 7 школа Ростовской области имеете спортивную площадку размеры которой едва превышают 40 метров ширина/ 60 метров длина.</a:t>
            </a:r>
          </a:p>
          <a:p>
            <a:r>
              <a:rPr lang="ru-RU" dirty="0" smtClean="0"/>
              <a:t>Школьные соревнования включают в себя женский футбол- учитель физической культуры игнорирует данные соревнования.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От проблемы к действию</a:t>
            </a:r>
            <a:endParaRPr lang="ru-RU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-20240308-WA0304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251" r="9251"/>
          <a:stretch>
            <a:fillRect/>
          </a:stretch>
        </p:blipFill>
        <p:spPr/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Комитет женского футбола РРОО «Федерации Футбола»  </a:t>
            </a:r>
          </a:p>
          <a:p>
            <a:r>
              <a:rPr lang="ru-RU" dirty="0" smtClean="0"/>
              <a:t>За последний год было проведено соревнований: </a:t>
            </a:r>
          </a:p>
          <a:p>
            <a:r>
              <a:rPr lang="ru-RU" dirty="0" err="1" smtClean="0"/>
              <a:t>Футзал</a:t>
            </a:r>
            <a:r>
              <a:rPr lang="ru-RU" dirty="0" smtClean="0"/>
              <a:t>: 11 соревнований общее количество превысило 45 команд</a:t>
            </a:r>
          </a:p>
          <a:p>
            <a:r>
              <a:rPr lang="ru-RU" dirty="0" smtClean="0"/>
              <a:t>Футбол: 5 соревнований не более</a:t>
            </a:r>
          </a:p>
          <a:p>
            <a:r>
              <a:rPr lang="ru-RU" dirty="0" smtClean="0"/>
              <a:t> 15 команд .</a:t>
            </a:r>
          </a:p>
          <a:p>
            <a:r>
              <a:rPr lang="ru-RU" dirty="0" smtClean="0"/>
              <a:t>Именно </a:t>
            </a:r>
            <a:r>
              <a:rPr lang="ru-RU" dirty="0" err="1" smtClean="0"/>
              <a:t>футзал</a:t>
            </a:r>
            <a:r>
              <a:rPr lang="ru-RU" dirty="0" smtClean="0"/>
              <a:t> имеет  большую популярность среди женских команд.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Цифры и статистика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Качество и количество соревнований повышается</a:t>
            </a:r>
            <a:endParaRPr lang="ru-RU" dirty="0"/>
          </a:p>
        </p:txBody>
      </p:sp>
      <p:pic>
        <p:nvPicPr>
          <p:cNvPr id="6" name="Рисунок 5" descr="Screenshot_20250108_124830_YandexDisk.jpg"/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 l="1719" r="1719"/>
          <a:stretch>
            <a:fillRect/>
          </a:stretch>
        </p:blipFill>
        <p:spPr>
          <a:xfrm>
            <a:off x="839788" y="1263988"/>
            <a:ext cx="3102867" cy="2068578"/>
          </a:xfrm>
        </p:spPr>
      </p:pic>
      <p:pic>
        <p:nvPicPr>
          <p:cNvPr id="7" name="Рисунок 6" descr="Screenshot_20231224_164225_WhatsAppBusiness.jpg"/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 t="6098" b="6098"/>
          <a:stretch>
            <a:fillRect/>
          </a:stretch>
        </p:blipFill>
        <p:spPr>
          <a:xfrm>
            <a:off x="3942656" y="2261674"/>
            <a:ext cx="3918644" cy="2612429"/>
          </a:xfrm>
        </p:spPr>
      </p:pic>
      <p:pic>
        <p:nvPicPr>
          <p:cNvPr id="8" name="Рисунок 7" descr="IMG-20241215-WA0043.jpg"/>
          <p:cNvPicPr>
            <a:picLocks noGrp="1" noChangeAspect="1"/>
          </p:cNvPicPr>
          <p:nvPr>
            <p:ph type="pic" idx="16"/>
          </p:nvPr>
        </p:nvPicPr>
        <p:blipFill>
          <a:blip r:embed="rId4"/>
          <a:srcRect t="5556" b="5556"/>
          <a:stretch>
            <a:fillRect/>
          </a:stretch>
        </p:blipFill>
        <p:spPr>
          <a:xfrm>
            <a:off x="7861301" y="3801415"/>
            <a:ext cx="3504222" cy="2336148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Женский </a:t>
            </a:r>
            <a:r>
              <a:rPr lang="ru-RU" dirty="0" err="1" smtClean="0"/>
              <a:t>футзал</a:t>
            </a:r>
            <a:r>
              <a:rPr lang="ru-RU" dirty="0" smtClean="0"/>
              <a:t> новый вектор развития в регионе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Именно занимаясь внутренним развитием соревнований  на территории Ростовской области, мы сможем увеличить число желающих заниматься женским </a:t>
            </a:r>
            <a:r>
              <a:rPr lang="ru-RU" dirty="0" err="1" smtClean="0"/>
              <a:t>футзалом</a:t>
            </a:r>
            <a:r>
              <a:rPr lang="ru-RU" dirty="0" smtClean="0"/>
              <a:t>, а так же повысить качество подготовки спортсменок в избранном виде спорта.</a:t>
            </a:r>
          </a:p>
          <a:p>
            <a:r>
              <a:rPr lang="ru-RU" dirty="0" smtClean="0"/>
              <a:t>Нам необходимо постоянно взаимодействовать с </a:t>
            </a:r>
          </a:p>
          <a:p>
            <a:r>
              <a:rPr lang="ru-RU" dirty="0" smtClean="0"/>
              <a:t>Общеобразовательными учреждениями,  что позволит</a:t>
            </a:r>
          </a:p>
          <a:p>
            <a:r>
              <a:rPr lang="ru-RU" dirty="0" smtClean="0"/>
              <a:t>Увеличить число участников.</a:t>
            </a:r>
          </a:p>
          <a:p>
            <a:r>
              <a:rPr lang="ru-RU" dirty="0" err="1" smtClean="0"/>
              <a:t>Футзал</a:t>
            </a:r>
            <a:r>
              <a:rPr lang="ru-RU" dirty="0" smtClean="0"/>
              <a:t> имеет большой потенциал в нашем регионе.</a:t>
            </a:r>
          </a:p>
          <a:p>
            <a:r>
              <a:rPr lang="ru-RU" dirty="0" smtClean="0"/>
              <a:t>Ростовская область всегда была </a:t>
            </a:r>
            <a:r>
              <a:rPr lang="ru-RU" dirty="0" err="1" smtClean="0"/>
              <a:t>саммым</a:t>
            </a:r>
            <a:r>
              <a:rPr lang="ru-RU" dirty="0" smtClean="0"/>
              <a:t> массовым участником</a:t>
            </a:r>
          </a:p>
          <a:p>
            <a:r>
              <a:rPr lang="ru-RU" dirty="0" smtClean="0"/>
              <a:t>Первенство России  по </a:t>
            </a:r>
            <a:r>
              <a:rPr lang="ru-RU" dirty="0" err="1" smtClean="0"/>
              <a:t>футзалу</a:t>
            </a:r>
            <a:r>
              <a:rPr lang="ru-RU" dirty="0" smtClean="0"/>
              <a:t> среди женских команд ЮФО-СКФО</a:t>
            </a:r>
          </a:p>
          <a:p>
            <a:r>
              <a:rPr lang="ru-RU" dirty="0" smtClean="0"/>
              <a:t>Из 38 команд ,только 12 являются представителями Донского  региона.</a:t>
            </a:r>
            <a:endParaRPr lang="ru-RU" dirty="0"/>
          </a:p>
        </p:txBody>
      </p:sp>
      <p:pic>
        <p:nvPicPr>
          <p:cNvPr id="4" name="Рисунок 3" descr="InShot_20240607_1129014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200" y="2684989"/>
            <a:ext cx="3913189" cy="345257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Мамы тоже играют в </a:t>
            </a:r>
            <a:r>
              <a:rPr lang="ru-RU" dirty="0" err="1" smtClean="0"/>
              <a:t>футзал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 descr="IMG-20241124-WA0016.jpg"/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 t="5404" b="5404"/>
          <a:stretch>
            <a:fillRect/>
          </a:stretch>
        </p:blipFill>
        <p:spPr>
          <a:xfrm>
            <a:off x="839789" y="1263988"/>
            <a:ext cx="3948111" cy="2632074"/>
          </a:xfrm>
        </p:spPr>
      </p:pic>
      <p:pic>
        <p:nvPicPr>
          <p:cNvPr id="7" name="Рисунок 6" descr="IMG-20241124-WA0045.jpg"/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 t="5556" b="5556"/>
          <a:stretch>
            <a:fillRect/>
          </a:stretch>
        </p:blipFill>
        <p:spPr>
          <a:xfrm>
            <a:off x="4940300" y="2926771"/>
            <a:ext cx="3322355" cy="2214903"/>
          </a:xfrm>
        </p:spPr>
      </p:pic>
      <p:pic>
        <p:nvPicPr>
          <p:cNvPr id="8" name="Рисунок 7" descr="IMG-20241124-WA0074.jpg"/>
          <p:cNvPicPr>
            <a:picLocks noGrp="1" noChangeAspect="1"/>
          </p:cNvPicPr>
          <p:nvPr>
            <p:ph type="pic" idx="16"/>
          </p:nvPr>
        </p:nvPicPr>
        <p:blipFill>
          <a:blip r:embed="rId4"/>
          <a:srcRect l="16235" r="16235"/>
          <a:stretch>
            <a:fillRect/>
          </a:stretch>
        </p:blipFill>
        <p:spPr>
          <a:xfrm>
            <a:off x="8375159" y="4143987"/>
            <a:ext cx="2990363" cy="199357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В Летний период времени большинство женских команд вынуждены оттачивать свое футбольное мастерство с мужскими командами, это в первую очередь связанно,  с отсутствием возрастных категорий, и числа участников  среди  девушек.</a:t>
            </a:r>
          </a:p>
          <a:p>
            <a:r>
              <a:rPr lang="ru-RU" dirty="0" smtClean="0"/>
              <a:t>Обычно общее число Летнего первенства города Ростова-на-Дону </a:t>
            </a:r>
            <a:r>
              <a:rPr lang="ru-RU" dirty="0" err="1" smtClean="0"/>
              <a:t>состовляет</a:t>
            </a:r>
            <a:r>
              <a:rPr lang="ru-RU" dirty="0" smtClean="0"/>
              <a:t> около 460 команд, и только 15-18 женских команд.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Ситуация на местах</a:t>
            </a:r>
            <a:endParaRPr lang="ru-RU" dirty="0"/>
          </a:p>
        </p:txBody>
      </p:sp>
      <p:pic>
        <p:nvPicPr>
          <p:cNvPr id="9" name="Рисунок 8" descr="qzg4U_2XZ7E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817" b="4817"/>
          <a:stretch>
            <a:fillRect/>
          </a:stretch>
        </p:blipFill>
        <p:spPr>
          <a:xfrm>
            <a:off x="355600" y="459048"/>
            <a:ext cx="1688638" cy="1522152"/>
          </a:xfrm>
        </p:spPr>
      </p:pic>
      <p:pic>
        <p:nvPicPr>
          <p:cNvPr id="10" name="Рисунок 9" descr="gl39ehwasutjd9ki8dq8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339" y="4515012"/>
            <a:ext cx="2129600" cy="1622552"/>
          </a:xfrm>
          <a:prstGeom prst="rect">
            <a:avLst/>
          </a:prstGeom>
        </p:spPr>
      </p:pic>
      <p:pic>
        <p:nvPicPr>
          <p:cNvPr id="11" name="Рисунок 10" descr="летнее первенство рнд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238" y="1046998"/>
            <a:ext cx="2582101" cy="509056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nShot_20231225_095638349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987" b="3987"/>
          <a:stretch>
            <a:fillRect/>
          </a:stretch>
        </p:blipFill>
        <p:spPr/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Так как большинство женских команд это бюджетные организации: мы стараемся сделать соревнования доступными для всех, придав статут футбольного фестиваля мы смогли  улучшить  условия проведения и снять финансовые вопросы для команд.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Футбольный фестиваль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1615</TotalTime>
  <Words>342</Words>
  <Application>Microsoft Office PowerPoint</Application>
  <PresentationFormat>Произвольный</PresentationFormat>
  <Paragraphs>44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1_Тема Office</vt:lpstr>
      <vt:lpstr>Женская футбольная лига Ростовской области</vt:lpstr>
      <vt:lpstr>Комитет женского футбола РРОО «Федерация Футбола»</vt:lpstr>
      <vt:lpstr>От проблемы к действию</vt:lpstr>
      <vt:lpstr>Цифры и статистика</vt:lpstr>
      <vt:lpstr>Качество и количество соревнований повышается</vt:lpstr>
      <vt:lpstr>Женский футзал новый вектор развития в регионе</vt:lpstr>
      <vt:lpstr>Мамы тоже играют в футзал </vt:lpstr>
      <vt:lpstr>Ситуация на местах</vt:lpstr>
      <vt:lpstr>Футбольный фестиваль</vt:lpstr>
      <vt:lpstr>Поддержка РФС</vt:lpstr>
      <vt:lpstr>Футбольный фестиваль имеет свои положительные стороны</vt:lpstr>
      <vt:lpstr>Слайд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Каширский Иван Васильевич</dc:creator>
  <cp:lastModifiedBy>User</cp:lastModifiedBy>
  <cp:revision>68</cp:revision>
  <dcterms:created xsi:type="dcterms:W3CDTF">2022-12-04T14:06:49Z</dcterms:created>
  <dcterms:modified xsi:type="dcterms:W3CDTF">2025-02-06T15:36:58Z</dcterms:modified>
</cp:coreProperties>
</file>